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61" r:id="rId6"/>
    <p:sldId id="286" r:id="rId7"/>
    <p:sldId id="285" r:id="rId8"/>
    <p:sldId id="284" r:id="rId9"/>
    <p:sldId id="265" r:id="rId10"/>
    <p:sldId id="283" r:id="rId11"/>
    <p:sldId id="288" r:id="rId12"/>
    <p:sldId id="267" r:id="rId13"/>
    <p:sldId id="289" r:id="rId14"/>
    <p:sldId id="290"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07" autoAdjust="0"/>
  </p:normalViewPr>
  <p:slideViewPr>
    <p:cSldViewPr snapToGrid="0">
      <p:cViewPr varScale="1">
        <p:scale>
          <a:sx n="72" d="100"/>
          <a:sy n="72" d="100"/>
        </p:scale>
        <p:origin x="618" y="66"/>
      </p:cViewPr>
      <p:guideLst>
        <p:guide orient="horz" pos="2160"/>
        <p:guide pos="3840"/>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11/14/2020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11/14/2020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12</a:t>
            </a:fld>
            <a:endParaRPr lang="en-US" noProof="0" dirty="0"/>
          </a:p>
        </p:txBody>
      </p:sp>
    </p:spTree>
    <p:extLst>
      <p:ext uri="{BB962C8B-B14F-4D97-AF65-F5344CB8AC3E}">
        <p14:creationId xmlns:p14="http://schemas.microsoft.com/office/powerpoint/2010/main" val="3872071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68926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3</a:t>
            </a:fld>
            <a:endParaRPr lang="en-US" noProof="0" dirty="0"/>
          </a:p>
        </p:txBody>
      </p:sp>
    </p:spTree>
    <p:extLst>
      <p:ext uri="{BB962C8B-B14F-4D97-AF65-F5344CB8AC3E}">
        <p14:creationId xmlns:p14="http://schemas.microsoft.com/office/powerpoint/2010/main" val="333941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92927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5</a:t>
            </a:fld>
            <a:endParaRPr lang="en-US" noProof="0" dirty="0"/>
          </a:p>
        </p:txBody>
      </p:sp>
    </p:spTree>
    <p:extLst>
      <p:ext uri="{BB962C8B-B14F-4D97-AF65-F5344CB8AC3E}">
        <p14:creationId xmlns:p14="http://schemas.microsoft.com/office/powerpoint/2010/main" val="6934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6</a:t>
            </a:fld>
            <a:endParaRPr lang="en-US" noProof="0" dirty="0"/>
          </a:p>
        </p:txBody>
      </p:sp>
    </p:spTree>
    <p:extLst>
      <p:ext uri="{BB962C8B-B14F-4D97-AF65-F5344CB8AC3E}">
        <p14:creationId xmlns:p14="http://schemas.microsoft.com/office/powerpoint/2010/main" val="5967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7</a:t>
            </a:fld>
            <a:endParaRPr lang="en-US" noProof="0" dirty="0"/>
          </a:p>
        </p:txBody>
      </p:sp>
    </p:spTree>
    <p:extLst>
      <p:ext uri="{BB962C8B-B14F-4D97-AF65-F5344CB8AC3E}">
        <p14:creationId xmlns:p14="http://schemas.microsoft.com/office/powerpoint/2010/main" val="1343761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8</a:t>
            </a:fld>
            <a:endParaRPr lang="en-US" noProof="0" dirty="0"/>
          </a:p>
        </p:txBody>
      </p:sp>
    </p:spTree>
    <p:extLst>
      <p:ext uri="{BB962C8B-B14F-4D97-AF65-F5344CB8AC3E}">
        <p14:creationId xmlns:p14="http://schemas.microsoft.com/office/powerpoint/2010/main" val="134376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9</a:t>
            </a:fld>
            <a:endParaRPr lang="en-US" noProof="0" dirty="0"/>
          </a:p>
        </p:txBody>
      </p:sp>
    </p:spTree>
    <p:extLst>
      <p:ext uri="{BB962C8B-B14F-4D97-AF65-F5344CB8AC3E}">
        <p14:creationId xmlns:p14="http://schemas.microsoft.com/office/powerpoint/2010/main" val="135592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noProof="0"/>
              <a:t>Bullet Description</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noProof="0"/>
              <a:t>Bullet 4</a:t>
            </a:r>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20" name="Picture Placeholder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noProof="0"/>
              <a:t>Click icon to add picture</a:t>
            </a:r>
            <a:endParaRPr lang="en-US" noProof="0" dirty="0"/>
          </a:p>
        </p:txBody>
      </p:sp>
      <p:sp>
        <p:nvSpPr>
          <p:cNvPr id="22" name="Picture Placeholder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noProof="0"/>
              <a:t>Click icon to add picture</a:t>
            </a:r>
            <a:endParaRPr lang="en-US" noProof="0" dirty="0"/>
          </a:p>
        </p:txBody>
      </p:sp>
      <p:cxnSp>
        <p:nvCxnSpPr>
          <p:cNvPr id="23" name="Straight Connector 22" descr="First divider line on slide">
            <a:extLst>
              <a:ext uri="{FF2B5EF4-FFF2-40B4-BE49-F238E27FC236}">
                <a16:creationId xmlns:a16="http://schemas.microsoft.com/office/drawing/2014/main" id="{82D5D2B4-7BAC-4C27-8D68-12365C7E7EF4}"/>
              </a:ext>
              <a:ext uri="{C183D7F6-B498-43B3-948B-1728B52AA6E4}">
                <adec:decorative xmlns:adec="http://schemas.microsoft.com/office/drawing/2017/decorative" val="1"/>
              </a:ext>
            </a:extLst>
          </p:cNvPr>
          <p:cNvCxnSpPr>
            <a:cxnSpLocks/>
          </p:cNvCxnSpPr>
          <p:nvPr userDrawn="1"/>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7D9203C1-910E-4AFC-95E0-13BF40D08831}"/>
              </a:ext>
              <a:ext uri="{C183D7F6-B498-43B3-948B-1728B52AA6E4}">
                <adec:decorative xmlns:adec="http://schemas.microsoft.com/office/drawing/2017/decorative" val="1"/>
              </a:ext>
            </a:extLst>
          </p:cNvPr>
          <p:cNvCxnSpPr>
            <a:cxnSpLocks/>
          </p:cNvCxnSpPr>
          <p:nvPr userDrawn="1"/>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5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82" r:id="rId12"/>
    <p:sldLayoutId id="2147483670" r:id="rId13"/>
    <p:sldLayoutId id="2147483653" r:id="rId14"/>
    <p:sldLayoutId id="2147483673" r:id="rId15"/>
    <p:sldLayoutId id="2147483674" r:id="rId16"/>
    <p:sldLayoutId id="2147483676" r:id="rId17"/>
    <p:sldLayoutId id="2147483677" r:id="rId18"/>
    <p:sldLayoutId id="2147483654" r:id="rId19"/>
    <p:sldLayoutId id="2147483660" r:id="rId20"/>
    <p:sldLayoutId id="2147483661" r:id="rId21"/>
    <p:sldLayoutId id="2147483678" r:id="rId22"/>
    <p:sldLayoutId id="2147483686" r:id="rId23"/>
    <p:sldLayoutId id="2147483687" r:id="rId24"/>
    <p:sldLayoutId id="2147483689" r:id="rId25"/>
    <p:sldLayoutId id="2147483690" r:id="rId26"/>
    <p:sldLayoutId id="2147483688" r:id="rId27"/>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hyperlink" Target="https://www.indexdatabase.de/search/isearch.php?s=vegetation"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jpe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hyperlink" Target="https://www.sfei.org/sites/default/files/biblio_files/FishAng-Apr2001.pdf" TargetMode="External"/><Relationship Id="rId4" Type="http://schemas.openxmlformats.org/officeDocument/2006/relationships/image" Target="../media/image30.gif"/></Relationships>
</file>

<file path=ppt/slides/_rels/slide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38" r="38"/>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2538046" y="562708"/>
            <a:ext cx="6887308" cy="1565223"/>
          </a:xfrm>
        </p:spPr>
        <p:txBody>
          <a:bodyPr/>
          <a:lstStyle/>
          <a:p>
            <a:pPr algn="ctr">
              <a:lnSpc>
                <a:spcPct val="100000"/>
              </a:lnSpc>
            </a:pPr>
            <a:r>
              <a:rPr lang="en-US" dirty="0"/>
              <a:t>Precision Agriculture for</a:t>
            </a:r>
            <a:br>
              <a:rPr lang="en-US" dirty="0"/>
            </a:br>
            <a:r>
              <a:rPr lang="en-US" dirty="0"/>
              <a:t>Smart City</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2538046" y="2313055"/>
            <a:ext cx="6887309" cy="711499"/>
          </a:xfrm>
        </p:spPr>
        <p:txBody>
          <a:bodyPr/>
          <a:lstStyle/>
          <a:p>
            <a:r>
              <a:rPr lang="en-US" sz="3200" b="1" dirty="0"/>
              <a:t>                  Team Akatsuki</a:t>
            </a:r>
            <a:r>
              <a:rPr lang="en-SG" sz="1700" b="1" dirty="0"/>
              <a:t>  </a:t>
            </a:r>
          </a:p>
        </p:txBody>
      </p:sp>
      <p:sp>
        <p:nvSpPr>
          <p:cNvPr id="26" name="TextBox 25"/>
          <p:cNvSpPr txBox="1"/>
          <p:nvPr/>
        </p:nvSpPr>
        <p:spPr>
          <a:xfrm>
            <a:off x="4305300" y="4689231"/>
            <a:ext cx="3352800" cy="1805353"/>
          </a:xfrm>
          <a:prstGeom prst="rect">
            <a:avLst/>
          </a:prstGeom>
          <a:solidFill>
            <a:schemeClr val="accent1">
              <a:lumMod val="40000"/>
              <a:lumOff val="60000"/>
            </a:schemeClr>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331" y="4689230"/>
            <a:ext cx="1981200" cy="1805353"/>
          </a:xfrm>
          <a:prstGeom prst="rect">
            <a:avLst/>
          </a:prstGeom>
        </p:spPr>
      </p:pic>
      <p:sp>
        <p:nvSpPr>
          <p:cNvPr id="30" name="Subtitle 6">
            <a:extLst>
              <a:ext uri="{FF2B5EF4-FFF2-40B4-BE49-F238E27FC236}">
                <a16:creationId xmlns:a16="http://schemas.microsoft.com/office/drawing/2014/main" id="{DA0FE6D5-D475-4CBB-A6C2-E3D991A36891}"/>
              </a:ext>
            </a:extLst>
          </p:cNvPr>
          <p:cNvSpPr txBox="1">
            <a:spLocks/>
          </p:cNvSpPr>
          <p:nvPr/>
        </p:nvSpPr>
        <p:spPr>
          <a:xfrm>
            <a:off x="3686908" y="2872154"/>
            <a:ext cx="4589584" cy="1524000"/>
          </a:xfrm>
          <a:prstGeom prst="rect">
            <a:avLst/>
          </a:prstGeom>
          <a:solidFill>
            <a:schemeClr val="tx1">
              <a:alpha val="90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just">
              <a:buFont typeface="Arial" pitchFamily="34" charset="0"/>
              <a:buChar char="•"/>
            </a:pPr>
            <a:r>
              <a:rPr lang="en-US" sz="1800" b="1" dirty="0"/>
              <a:t>Ishan Thathsara Weerakoon</a:t>
            </a:r>
            <a:r>
              <a:rPr lang="en-US" sz="3200" b="1" dirty="0"/>
              <a:t> </a:t>
            </a:r>
          </a:p>
          <a:p>
            <a:pPr marL="457200" indent="-457200" algn="just">
              <a:buFont typeface="Arial" pitchFamily="34" charset="0"/>
              <a:buChar char="•"/>
            </a:pPr>
            <a:r>
              <a:rPr lang="en-US" sz="1800" b="1" dirty="0"/>
              <a:t>Thilosha Nipunajith Gammanpila</a:t>
            </a:r>
          </a:p>
          <a:p>
            <a:pPr marL="457200" indent="-457200" algn="just">
              <a:buFont typeface="Arial" pitchFamily="34" charset="0"/>
              <a:buChar char="•"/>
            </a:pPr>
            <a:r>
              <a:rPr lang="en-US" sz="1800" b="1" dirty="0"/>
              <a:t>Hasitha Gimhan Rodrigo     </a:t>
            </a:r>
            <a:endParaRPr lang="en-SG" sz="1800" b="1" dirty="0"/>
          </a:p>
        </p:txBody>
      </p:sp>
      <p:sp>
        <p:nvSpPr>
          <p:cNvPr id="8" name="Subtitle 6">
            <a:extLst>
              <a:ext uri="{FF2B5EF4-FFF2-40B4-BE49-F238E27FC236}">
                <a16:creationId xmlns:a16="http://schemas.microsoft.com/office/drawing/2014/main" id="{DA0FE6D5-D475-4CBB-A6C2-E3D991A36891}"/>
              </a:ext>
            </a:extLst>
          </p:cNvPr>
          <p:cNvSpPr txBox="1">
            <a:spLocks/>
          </p:cNvSpPr>
          <p:nvPr/>
        </p:nvSpPr>
        <p:spPr>
          <a:xfrm>
            <a:off x="8276492" y="3012831"/>
            <a:ext cx="1148862" cy="1383323"/>
          </a:xfrm>
          <a:prstGeom prst="rect">
            <a:avLst/>
          </a:prstGeom>
          <a:solidFill>
            <a:schemeClr val="tx1">
              <a:alpha val="90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dirty="0"/>
              <a:t>                  </a:t>
            </a:r>
            <a:r>
              <a:rPr lang="en-SG" sz="1700" b="1" dirty="0"/>
              <a:t> </a:t>
            </a:r>
          </a:p>
        </p:txBody>
      </p:sp>
      <p:sp>
        <p:nvSpPr>
          <p:cNvPr id="9" name="Subtitle 6">
            <a:extLst>
              <a:ext uri="{FF2B5EF4-FFF2-40B4-BE49-F238E27FC236}">
                <a16:creationId xmlns:a16="http://schemas.microsoft.com/office/drawing/2014/main" id="{DA0FE6D5-D475-4CBB-A6C2-E3D991A36891}"/>
              </a:ext>
            </a:extLst>
          </p:cNvPr>
          <p:cNvSpPr txBox="1">
            <a:spLocks/>
          </p:cNvSpPr>
          <p:nvPr/>
        </p:nvSpPr>
        <p:spPr>
          <a:xfrm>
            <a:off x="2538046" y="3012831"/>
            <a:ext cx="1148862" cy="1383323"/>
          </a:xfrm>
          <a:prstGeom prst="rect">
            <a:avLst/>
          </a:prstGeom>
          <a:solidFill>
            <a:schemeClr val="tx1">
              <a:alpha val="90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dirty="0"/>
              <a:t>                  </a:t>
            </a:r>
            <a:r>
              <a:rPr lang="en-SG" sz="1700" b="1" dirty="0"/>
              <a:t> </a:t>
            </a:r>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999" y="1316123"/>
            <a:ext cx="10804569" cy="4680000"/>
          </a:xfrm>
        </p:spPr>
        <p:txBody>
          <a:bodyPr/>
          <a:lstStyle/>
          <a:p>
            <a:pPr algn="just"/>
            <a:r>
              <a:rPr lang="en-US" sz="3200" b="1" dirty="0"/>
              <a:t>The concepts of Precision Agriculture &amp; Smart City will be essential in near future. Therefore hydroponics, aeroponics methods using AI concepts might steal the spotlight in both the agricultural and food industry. Hence for the purpose of increasing food supply according to increased populations traditional farming also has to be evolved comparing to hydroponics, aeroponics. In order to do that we gather data from all the above sections(traditional farming, aeroponics, hydroponics), and then after analysis, we provide necessary data for sustainable growth in the food supply. It will help us in achieving our target of maintaining the food chain within the selected area.</a:t>
            </a:r>
          </a:p>
        </p:txBody>
      </p:sp>
      <p:sp>
        <p:nvSpPr>
          <p:cNvPr id="3" name="Title 2"/>
          <p:cNvSpPr>
            <a:spLocks noGrp="1"/>
          </p:cNvSpPr>
          <p:nvPr>
            <p:ph type="title"/>
          </p:nvPr>
        </p:nvSpPr>
        <p:spPr/>
        <p:txBody>
          <a:bodyPr/>
          <a:lstStyle/>
          <a:p>
            <a:r>
              <a:rPr lang="en-SG" dirty="0"/>
              <a:t>Overview</a:t>
            </a:r>
            <a:endParaRPr lang="en-US" dirty="0"/>
          </a:p>
        </p:txBody>
      </p:sp>
      <p:sp>
        <p:nvSpPr>
          <p:cNvPr id="4" name="Slide Number Placeholder 3"/>
          <p:cNvSpPr>
            <a:spLocks noGrp="1"/>
          </p:cNvSpPr>
          <p:nvPr>
            <p:ph type="sldNum" sz="quarter" idx="11"/>
          </p:nvPr>
        </p:nvSpPr>
        <p:spPr/>
        <p:txBody>
          <a:bodyPr/>
          <a:lstStyle/>
          <a:p>
            <a:fld id="{19B51A1E-902D-48AF-9020-955120F399B6}" type="slidenum">
              <a:rPr lang="en-US" noProof="0" smtClean="0"/>
              <a:pPr/>
              <a:t>10</a:t>
            </a:fld>
            <a:endParaRPr lang="en-US" noProof="0" dirty="0"/>
          </a:p>
        </p:txBody>
      </p:sp>
      <p:sp>
        <p:nvSpPr>
          <p:cNvPr id="6" name="TextBox 5"/>
          <p:cNvSpPr txBox="1"/>
          <p:nvPr/>
        </p:nvSpPr>
        <p:spPr>
          <a:xfrm>
            <a:off x="9401909" y="5615354"/>
            <a:ext cx="1863968" cy="914400"/>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spTree>
    <p:extLst>
      <p:ext uri="{BB962C8B-B14F-4D97-AF65-F5344CB8AC3E}">
        <p14:creationId xmlns:p14="http://schemas.microsoft.com/office/powerpoint/2010/main" val="923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SG" dirty="0"/>
              <a:t>Business Model Canvas</a:t>
            </a:r>
            <a:endParaRPr lang="en-US" dirty="0"/>
          </a:p>
        </p:txBody>
      </p:sp>
      <p:sp>
        <p:nvSpPr>
          <p:cNvPr id="4" name="Slide Number Placeholder 3"/>
          <p:cNvSpPr>
            <a:spLocks noGrp="1"/>
          </p:cNvSpPr>
          <p:nvPr>
            <p:ph type="sldNum" sz="quarter" idx="11"/>
          </p:nvPr>
        </p:nvSpPr>
        <p:spPr/>
        <p:txBody>
          <a:bodyPr/>
          <a:lstStyle/>
          <a:p>
            <a:fld id="{19B51A1E-902D-48AF-9020-955120F399B6}" type="slidenum">
              <a:rPr lang="en-US" noProof="0" smtClean="0"/>
              <a:pPr/>
              <a:t>11</a:t>
            </a:fld>
            <a:endParaRPr lang="en-US" noProof="0" dirty="0"/>
          </a:p>
        </p:txBody>
      </p:sp>
      <p:sp>
        <p:nvSpPr>
          <p:cNvPr id="2" name="TextBox 1"/>
          <p:cNvSpPr txBox="1"/>
          <p:nvPr/>
        </p:nvSpPr>
        <p:spPr>
          <a:xfrm>
            <a:off x="9507415" y="5615354"/>
            <a:ext cx="1805353" cy="914400"/>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pic>
        <p:nvPicPr>
          <p:cNvPr id="6" name="Picture 5">
            <a:extLst>
              <a:ext uri="{FF2B5EF4-FFF2-40B4-BE49-F238E27FC236}">
                <a16:creationId xmlns:a16="http://schemas.microsoft.com/office/drawing/2014/main" id="{F89F2052-D2C5-429F-91F9-3CE6CCDCF17C}"/>
              </a:ext>
            </a:extLst>
          </p:cNvPr>
          <p:cNvPicPr>
            <a:picLocks noChangeAspect="1"/>
          </p:cNvPicPr>
          <p:nvPr/>
        </p:nvPicPr>
        <p:blipFill rotWithShape="1">
          <a:blip r:embed="rId3"/>
          <a:srcRect l="15364" t="12599" r="13568" b="8997"/>
          <a:stretch/>
        </p:blipFill>
        <p:spPr>
          <a:xfrm>
            <a:off x="990943" y="1008498"/>
            <a:ext cx="9061938" cy="5623575"/>
          </a:xfrm>
          <a:prstGeom prst="rect">
            <a:avLst/>
          </a:prstGeom>
        </p:spPr>
      </p:pic>
    </p:spTree>
    <p:extLst>
      <p:ext uri="{BB962C8B-B14F-4D97-AF65-F5344CB8AC3E}">
        <p14:creationId xmlns:p14="http://schemas.microsoft.com/office/powerpoint/2010/main" val="175139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D59F-E459-41DB-985E-2CF08A5D0B6A}"/>
              </a:ext>
            </a:extLst>
          </p:cNvPr>
          <p:cNvSpPr>
            <a:spLocks noGrp="1"/>
          </p:cNvSpPr>
          <p:nvPr>
            <p:ph type="title"/>
          </p:nvPr>
        </p:nvSpPr>
        <p:spPr/>
        <p:txBody>
          <a:bodyPr/>
          <a:lstStyle/>
          <a:p>
            <a:r>
              <a:rPr lang="en-US" dirty="0"/>
              <a:t>Timeline</a:t>
            </a:r>
          </a:p>
        </p:txBody>
      </p:sp>
      <p:sp>
        <p:nvSpPr>
          <p:cNvPr id="3" name="Slide Number Placeholder 2">
            <a:extLst>
              <a:ext uri="{FF2B5EF4-FFF2-40B4-BE49-F238E27FC236}">
                <a16:creationId xmlns:a16="http://schemas.microsoft.com/office/drawing/2014/main" id="{649B9F8F-4732-4438-9D9E-2501EE5F0839}"/>
              </a:ext>
            </a:extLst>
          </p:cNvPr>
          <p:cNvSpPr>
            <a:spLocks noGrp="1"/>
          </p:cNvSpPr>
          <p:nvPr>
            <p:ph type="sldNum" sz="quarter" idx="11"/>
          </p:nvPr>
        </p:nvSpPr>
        <p:spPr/>
        <p:txBody>
          <a:bodyPr/>
          <a:lstStyle/>
          <a:p>
            <a:fld id="{4B73C415-D670-4716-A5EC-CC4D52CA2BAC}" type="slidenum">
              <a:rPr lang="en-US" smtClean="0"/>
              <a:pPr/>
              <a:t>12</a:t>
            </a:fld>
            <a:endParaRPr lang="en-US" dirty="0"/>
          </a:p>
        </p:txBody>
      </p:sp>
      <p:sp>
        <p:nvSpPr>
          <p:cNvPr id="77" name="TextBox 76"/>
          <p:cNvSpPr txBox="1"/>
          <p:nvPr/>
        </p:nvSpPr>
        <p:spPr>
          <a:xfrm>
            <a:off x="9472246" y="6084277"/>
            <a:ext cx="1770185" cy="574431"/>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sp>
        <p:nvSpPr>
          <p:cNvPr id="103" name="TextBox 102"/>
          <p:cNvSpPr txBox="1"/>
          <p:nvPr/>
        </p:nvSpPr>
        <p:spPr>
          <a:xfrm>
            <a:off x="398584" y="984739"/>
            <a:ext cx="3833446" cy="914400"/>
          </a:xfrm>
          <a:prstGeom prst="rect">
            <a:avLst/>
          </a:prstGeom>
          <a:noFill/>
        </p:spPr>
        <p:txBody>
          <a:bodyPr wrap="none" lIns="0" tIns="0" rIns="0" bIns="0" rtlCol="0">
            <a:noAutofit/>
          </a:bodyPr>
          <a:lstStyle/>
          <a:p>
            <a:pPr algn="l"/>
            <a:r>
              <a:rPr lang="en-SG" b="1" dirty="0">
                <a:solidFill>
                  <a:schemeClr val="tx1">
                    <a:lumMod val="75000"/>
                    <a:lumOff val="25000"/>
                  </a:schemeClr>
                </a:solidFill>
                <a:latin typeface="+mn-lt"/>
              </a:rPr>
              <a:t>One-year action plan</a:t>
            </a:r>
            <a:endParaRPr lang="en-US" b="1" dirty="0">
              <a:solidFill>
                <a:schemeClr val="tx1">
                  <a:lumMod val="75000"/>
                  <a:lumOff val="25000"/>
                </a:schemeClr>
              </a:solidFill>
              <a:latin typeface="+mn-lt"/>
            </a:endParaRPr>
          </a:p>
        </p:txBody>
      </p:sp>
      <p:pic>
        <p:nvPicPr>
          <p:cNvPr id="104" name="Picture 10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83" y="1441939"/>
            <a:ext cx="11453447" cy="4255476"/>
          </a:xfrm>
          <a:prstGeom prst="rect">
            <a:avLst/>
          </a:prstGeom>
          <a:ln>
            <a:solidFill>
              <a:schemeClr val="tx1"/>
            </a:solidFill>
          </a:ln>
        </p:spPr>
      </p:pic>
    </p:spTree>
    <p:extLst>
      <p:ext uri="{BB962C8B-B14F-4D97-AF65-F5344CB8AC3E}">
        <p14:creationId xmlns:p14="http://schemas.microsoft.com/office/powerpoint/2010/main" val="370804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351342" y="356436"/>
            <a:ext cx="5744658" cy="677234"/>
          </a:xfrm>
        </p:spPr>
        <p:txBody>
          <a:bodyPr/>
          <a:lstStyle/>
          <a:p>
            <a:r>
              <a:rPr lang="en-US" sz="3200" dirty="0"/>
              <a:t>Problem ;</a:t>
            </a:r>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a:xfrm>
            <a:off x="6440854" y="855785"/>
            <a:ext cx="5307700" cy="5044259"/>
          </a:xfrm>
        </p:spPr>
        <p:txBody>
          <a:bodyPr/>
          <a:lstStyle/>
          <a:p>
            <a:pPr marL="0" indent="0" algn="just">
              <a:buNone/>
            </a:pPr>
            <a:r>
              <a:rPr lang="en-US" sz="2800" b="1" dirty="0">
                <a:solidFill>
                  <a:srgbClr val="0E101A"/>
                </a:solidFill>
                <a:effectLst/>
              </a:rPr>
              <a:t>Next 40 years we need the same amount of food as we did </a:t>
            </a:r>
            <a:r>
              <a:rPr lang="en-US" sz="2800" b="1" dirty="0">
                <a:solidFill>
                  <a:srgbClr val="0E101A"/>
                </a:solidFill>
              </a:rPr>
              <a:t>for last 8000</a:t>
            </a:r>
            <a:r>
              <a:rPr lang="en-US" sz="2800" b="1" dirty="0">
                <a:solidFill>
                  <a:srgbClr val="0E101A"/>
                </a:solidFill>
                <a:effectLst/>
              </a:rPr>
              <a:t> years, and that gives a little bit of indication of the pressure on the food system. We are facing a huge challenge with growth in population with the change in consumer behavior with the climate crisis. We tried to provide a solution for your problems like how you secure your production with fewer inputs, with less fertilizer, less prestige, less water etc.</a:t>
            </a:r>
            <a:r>
              <a:rPr lang="en-US" sz="3200" b="1" dirty="0">
                <a:solidFill>
                  <a:srgbClr val="0E101A"/>
                </a:solidFill>
                <a:effectLst/>
              </a:rPr>
              <a:t> </a:t>
            </a:r>
            <a:endParaRPr lang="en-US" sz="3200" b="1" i="1" dirty="0"/>
          </a:p>
        </p:txBody>
      </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2</a:t>
            </a:fld>
            <a:endParaRPr lang="en-US" dirty="0"/>
          </a:p>
        </p:txBody>
      </p:sp>
      <p:sp>
        <p:nvSpPr>
          <p:cNvPr id="8" name="TextBox 7"/>
          <p:cNvSpPr txBox="1"/>
          <p:nvPr/>
        </p:nvSpPr>
        <p:spPr>
          <a:xfrm>
            <a:off x="9472246" y="6084277"/>
            <a:ext cx="1770185" cy="574431"/>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pic>
        <p:nvPicPr>
          <p:cNvPr id="5" name="Picture 4" descr="A close up of some grass&#10;&#10;Description automatically generated">
            <a:extLst>
              <a:ext uri="{FF2B5EF4-FFF2-40B4-BE49-F238E27FC236}">
                <a16:creationId xmlns:a16="http://schemas.microsoft.com/office/drawing/2014/main" id="{D6B002C4-9F72-4EFD-9E50-0B02CE0100DD}"/>
              </a:ext>
            </a:extLst>
          </p:cNvPr>
          <p:cNvPicPr>
            <a:picLocks noChangeAspect="1"/>
          </p:cNvPicPr>
          <p:nvPr/>
        </p:nvPicPr>
        <p:blipFill>
          <a:blip r:embed="rId4"/>
          <a:stretch>
            <a:fillRect/>
          </a:stretch>
        </p:blipFill>
        <p:spPr>
          <a:xfrm>
            <a:off x="351342" y="1224230"/>
            <a:ext cx="5744658" cy="4947970"/>
          </a:xfrm>
          <a:prstGeom prst="rect">
            <a:avLst/>
          </a:prstGeom>
        </p:spPr>
      </p:pic>
    </p:spTree>
    <p:extLst>
      <p:ext uri="{BB962C8B-B14F-4D97-AF65-F5344CB8AC3E}">
        <p14:creationId xmlns:p14="http://schemas.microsoft.com/office/powerpoint/2010/main" val="79575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Methodology</a:t>
            </a:r>
          </a:p>
        </p:txBody>
      </p:sp>
      <p:pic>
        <p:nvPicPr>
          <p:cNvPr id="67" name="Picture Placeholder 66" descr="Cloud">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Data </a:t>
            </a:r>
          </a:p>
          <a:p>
            <a:r>
              <a:rPr lang="en-US" dirty="0"/>
              <a:t>Gathering</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Satellite Images</a:t>
            </a:r>
          </a:p>
          <a:p>
            <a:r>
              <a:rPr lang="en-US" dirty="0"/>
              <a:t>Public Databases</a:t>
            </a:r>
          </a:p>
          <a:p>
            <a:endParaRPr lang="en-US" dirty="0"/>
          </a:p>
          <a:p>
            <a:endParaRPr lang="en-US" dirty="0"/>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a:xfrm>
            <a:off x="2716400" y="3927172"/>
            <a:ext cx="2160587" cy="504000"/>
          </a:xfrm>
        </p:spPr>
        <p:txBody>
          <a:bodyPr/>
          <a:lstStyle/>
          <a:p>
            <a:r>
              <a:rPr lang="en-US" dirty="0"/>
              <a:t>Data </a:t>
            </a:r>
          </a:p>
          <a:p>
            <a:r>
              <a:rPr lang="en-US" dirty="0"/>
              <a:t>Clearing</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QGis (Prepossessing)</a:t>
            </a:r>
          </a:p>
          <a:p>
            <a:r>
              <a:rPr lang="en-US" dirty="0"/>
              <a:t>Jupiter Notebook</a:t>
            </a:r>
          </a:p>
        </p:txBody>
      </p:sp>
      <p:pic>
        <p:nvPicPr>
          <p:cNvPr id="161" name="Picture Placeholder 160" descr="Thermometer">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SG" dirty="0"/>
              <a:t>Chosen the Algorithms</a:t>
            </a:r>
            <a:endParaRPr lang="en-US" dirty="0"/>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Neural Network</a:t>
            </a:r>
          </a:p>
          <a:p>
            <a:r>
              <a:rPr lang="en-US" dirty="0"/>
              <a:t>Time Series </a:t>
            </a:r>
          </a:p>
          <a:p>
            <a:endParaRPr lang="en-US" dirty="0"/>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a:lstStyle/>
          <a:p>
            <a:r>
              <a:rPr lang="en-SG" dirty="0"/>
              <a:t>Train the Algorithms</a:t>
            </a:r>
            <a:endParaRPr lang="en-US" dirty="0"/>
          </a:p>
        </p:txBody>
      </p:sp>
      <p:sp>
        <p:nvSpPr>
          <p:cNvPr id="6" name="Text Placeholder 5">
            <a:extLst>
              <a:ext uri="{FF2B5EF4-FFF2-40B4-BE49-F238E27FC236}">
                <a16:creationId xmlns:a16="http://schemas.microsoft.com/office/drawing/2014/main" id="{A163F1F1-E70E-4823-905B-45B18FCD35FA}"/>
              </a:ext>
            </a:extLst>
          </p:cNvPr>
          <p:cNvSpPr>
            <a:spLocks noGrp="1"/>
          </p:cNvSpPr>
          <p:nvPr>
            <p:ph type="body" sz="quarter" idx="14"/>
          </p:nvPr>
        </p:nvSpPr>
        <p:spPr/>
        <p:txBody>
          <a:bodyPr/>
          <a:lstStyle/>
          <a:p>
            <a:r>
              <a:rPr lang="en-SG" dirty="0"/>
              <a:t>With Test Data</a:t>
            </a:r>
            <a:endParaRPr lang="en-US" dirty="0"/>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a:lstStyle/>
          <a:p>
            <a:r>
              <a:rPr lang="en-US" dirty="0"/>
              <a:t>AI and Platform</a:t>
            </a:r>
          </a:p>
        </p:txBody>
      </p:sp>
      <p:sp>
        <p:nvSpPr>
          <p:cNvPr id="7" name="Text Placeholder 6">
            <a:extLst>
              <a:ext uri="{FF2B5EF4-FFF2-40B4-BE49-F238E27FC236}">
                <a16:creationId xmlns:a16="http://schemas.microsoft.com/office/drawing/2014/main" id="{A938F1A8-AEA6-473B-9AF3-DA6DF3A50827}"/>
              </a:ext>
            </a:extLst>
          </p:cNvPr>
          <p:cNvSpPr>
            <a:spLocks noGrp="1"/>
          </p:cNvSpPr>
          <p:nvPr>
            <p:ph type="body" sz="quarter" idx="15"/>
          </p:nvPr>
        </p:nvSpPr>
        <p:spPr/>
        <p:txBody>
          <a:bodyPr/>
          <a:lstStyle/>
          <a:p>
            <a:r>
              <a:rPr lang="en-SG" dirty="0"/>
              <a:t>Keras and TensorFlow</a:t>
            </a:r>
            <a:endParaRPr lang="en-US" dirty="0"/>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
        <p:nvSpPr>
          <p:cNvPr id="19" name="TextBox 18"/>
          <p:cNvSpPr txBox="1"/>
          <p:nvPr/>
        </p:nvSpPr>
        <p:spPr>
          <a:xfrm>
            <a:off x="9472246" y="6084277"/>
            <a:ext cx="1770185" cy="574431"/>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spTree>
    <p:extLst>
      <p:ext uri="{BB962C8B-B14F-4D97-AF65-F5344CB8AC3E}">
        <p14:creationId xmlns:p14="http://schemas.microsoft.com/office/powerpoint/2010/main" val="373768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9876" y="1175971"/>
            <a:ext cx="9155723" cy="4679950"/>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Solution</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r>
              <a:rPr lang="en-SG" dirty="0"/>
              <a:t>4</a:t>
            </a:r>
            <a:endParaRPr lang="en-US" dirty="0"/>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4294967295"/>
          </p:nvPr>
        </p:nvPicPr>
        <p:blipFill>
          <a:blip r:embed="rId4">
            <a:extLst>
              <a:ext uri="{96DAC541-7B7A-43D3-8B79-37D633B846F1}">
                <asvg:svgBlip xmlns:asvg="http://schemas.microsoft.com/office/drawing/2016/SVG/main" r:embed="rId5"/>
              </a:ext>
            </a:extLst>
          </a:blip>
          <a:srcRect/>
          <a:stretch>
            <a:fillRect/>
          </a:stretch>
        </p:blipFill>
        <p:spPr>
          <a:xfrm>
            <a:off x="844062" y="5323377"/>
            <a:ext cx="854075" cy="854075"/>
          </a:xfrm>
        </p:spPr>
      </p:pic>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4294967295"/>
          </p:nvPr>
        </p:nvPicPr>
        <p:blipFill>
          <a:blip r:embed="rId6">
            <a:extLst>
              <a:ext uri="{96DAC541-7B7A-43D3-8B79-37D633B846F1}">
                <asvg:svgBlip xmlns:asvg="http://schemas.microsoft.com/office/drawing/2016/SVG/main" r:embed="rId7"/>
              </a:ext>
            </a:extLst>
          </a:blip>
          <a:srcRect/>
          <a:stretch>
            <a:fillRect/>
          </a:stretch>
        </p:blipFill>
        <p:spPr>
          <a:xfrm>
            <a:off x="539261" y="1630608"/>
            <a:ext cx="854075" cy="854075"/>
          </a:xfrm>
        </p:spPr>
      </p:pic>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4294967295"/>
          </p:nvPr>
        </p:nvPicPr>
        <p:blipFill>
          <a:blip r:embed="rId8">
            <a:extLst>
              <a:ext uri="{96DAC541-7B7A-43D3-8B79-37D633B846F1}">
                <asvg:svgBlip xmlns:asvg="http://schemas.microsoft.com/office/drawing/2016/SVG/main" r:embed="rId9"/>
              </a:ext>
            </a:extLst>
          </a:blip>
          <a:srcRect/>
          <a:stretch>
            <a:fillRect/>
          </a:stretch>
        </p:blipFill>
        <p:spPr>
          <a:xfrm>
            <a:off x="10997956" y="2005745"/>
            <a:ext cx="854075" cy="854075"/>
          </a:xfrm>
        </p:spPr>
      </p:pic>
      <p:sp>
        <p:nvSpPr>
          <p:cNvPr id="16" name="TextBox 15"/>
          <p:cNvSpPr txBox="1"/>
          <p:nvPr/>
        </p:nvSpPr>
        <p:spPr>
          <a:xfrm>
            <a:off x="9472246" y="6084277"/>
            <a:ext cx="1770185" cy="574431"/>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spTree>
    <p:extLst>
      <p:ext uri="{BB962C8B-B14F-4D97-AF65-F5344CB8AC3E}">
        <p14:creationId xmlns:p14="http://schemas.microsoft.com/office/powerpoint/2010/main" val="1668368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a:xfrm>
            <a:off x="380010" y="432000"/>
            <a:ext cx="11391989" cy="432000"/>
          </a:xfrm>
        </p:spPr>
        <p:txBody>
          <a:bodyPr/>
          <a:lstStyle/>
          <a:p>
            <a:r>
              <a:rPr lang="en-US" dirty="0"/>
              <a:t>Crop Detection With Sentinel-2 Images - California</a:t>
            </a:r>
          </a:p>
        </p:txBody>
      </p:sp>
      <p:pic>
        <p:nvPicPr>
          <p:cNvPr id="71" name="Picture Placeholder 70" descr="link">
            <a:extLst>
              <a:ext uri="{FF2B5EF4-FFF2-40B4-BE49-F238E27FC236}">
                <a16:creationId xmlns:a16="http://schemas.microsoft.com/office/drawing/2014/main" id="{E5542F6D-CB05-1E49-9D10-41D51547FB68}"/>
              </a:ext>
            </a:extLst>
          </p:cNvPr>
          <p:cNvPicPr>
            <a:picLocks noGrp="1" noChangeAspect="1"/>
          </p:cNvPicPr>
          <p:nvPr>
            <p:ph type="pic" sz="quarter" idx="32"/>
          </p:nvPr>
        </p:nvPicPr>
        <p:blipFill>
          <a:blip r:embed="rId3">
            <a:extLst>
              <a:ext uri="{96DAC541-7B7A-43D3-8B79-37D633B846F1}">
                <asvg:svgBlip xmlns:asvg="http://schemas.microsoft.com/office/drawing/2016/SVG/main" r:embed="rId4"/>
              </a:ext>
            </a:extLst>
          </a:blip>
          <a:srcRect/>
          <a:stretch>
            <a:fillRect/>
          </a:stretch>
        </p:blipFill>
        <p:spPr>
          <a:xfrm>
            <a:off x="421318" y="1706545"/>
            <a:ext cx="742464" cy="691688"/>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a:xfrm>
            <a:off x="1422376" y="1369127"/>
            <a:ext cx="10348307" cy="432001"/>
          </a:xfrm>
        </p:spPr>
        <p:txBody>
          <a:bodyPr/>
          <a:lstStyle/>
          <a:p>
            <a:r>
              <a:rPr lang="en-IN" sz="2400" dirty="0">
                <a:effectLst/>
                <a:latin typeface="Calibri Light" panose="020F0302020204030204" pitchFamily="34" charset="0"/>
                <a:ea typeface="Calibri" panose="020F0502020204030204" pitchFamily="34" charset="0"/>
                <a:cs typeface="Times New Roman" panose="02020603050405020304" pitchFamily="18" charset="0"/>
              </a:rPr>
              <a:t>Selected Satellite </a:t>
            </a:r>
            <a:r>
              <a:rPr lang="en-IN" sz="2400" dirty="0">
                <a:effectLst/>
                <a:latin typeface="Calibri Light" panose="020F0302020204030204" pitchFamily="34" charset="0"/>
                <a:ea typeface="Calibri" panose="020F0502020204030204" pitchFamily="34" charset="0"/>
                <a:cs typeface="Calibri Light" panose="020F0302020204030204" pitchFamily="34" charset="0"/>
                <a:sym typeface="Wingdings" panose="05000000000000000000" pitchFamily="2" charset="2"/>
              </a:rPr>
              <a:t></a:t>
            </a:r>
            <a:r>
              <a:rPr lang="en-IN" sz="2400" dirty="0">
                <a:effectLst/>
                <a:latin typeface="Calibri Light" panose="020F0302020204030204" pitchFamily="34" charset="0"/>
                <a:ea typeface="Calibri" panose="020F0502020204030204" pitchFamily="34" charset="0"/>
                <a:cs typeface="Times New Roman" panose="02020603050405020304" pitchFamily="18" charset="0"/>
              </a:rPr>
              <a:t> Sentinal-2</a:t>
            </a:r>
          </a:p>
          <a:p>
            <a:r>
              <a:rPr lang="en-IN" sz="2400" dirty="0">
                <a:effectLst/>
                <a:latin typeface="Calibri Light" panose="020F0302020204030204" pitchFamily="34" charset="0"/>
                <a:ea typeface="Calibri" panose="020F0502020204030204" pitchFamily="34" charset="0"/>
                <a:cs typeface="Times New Roman" panose="02020603050405020304" pitchFamily="18" charset="0"/>
              </a:rPr>
              <a:t>Reason </a:t>
            </a:r>
            <a:r>
              <a:rPr lang="en-IN" sz="24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2400" dirty="0">
                <a:effectLst/>
                <a:latin typeface="Calibri Light" panose="020F0302020204030204" pitchFamily="34" charset="0"/>
                <a:ea typeface="Calibri" panose="020F0502020204030204" pitchFamily="34" charset="0"/>
                <a:cs typeface="Times New Roman" panose="02020603050405020304" pitchFamily="18" charset="0"/>
              </a:rPr>
              <a:t>This satellite data will support</a:t>
            </a:r>
          </a:p>
          <a:p>
            <a:pPr marL="342900" lvl="0" indent="-342900">
              <a:lnSpc>
                <a:spcPct val="107000"/>
              </a:lnSpc>
              <a:buFont typeface="Symbol" panose="05050102010706020507" pitchFamily="18" charset="2"/>
              <a:buChar char=""/>
            </a:pPr>
            <a:r>
              <a:rPr lang="en-IN" sz="2400" dirty="0">
                <a:effectLst/>
                <a:latin typeface="Calibri Light" panose="020F0302020204030204" pitchFamily="34" charset="0"/>
                <a:ea typeface="Calibri" panose="020F0502020204030204" pitchFamily="34" charset="0"/>
                <a:cs typeface="Times New Roman" panose="02020603050405020304" pitchFamily="18" charset="0"/>
              </a:rPr>
              <a:t>Generic land cover, land use and change detection maps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400" dirty="0">
                <a:effectLst/>
                <a:latin typeface="Calibri Light" panose="020F0302020204030204" pitchFamily="34" charset="0"/>
                <a:ea typeface="Calibri" panose="020F0502020204030204" pitchFamily="34" charset="0"/>
                <a:cs typeface="Times New Roman" panose="02020603050405020304" pitchFamily="18" charset="0"/>
              </a:rPr>
              <a:t>Maps of geophysical variables for leaf area index, leaf chlorophyll content, leaf water content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3" name="Picture Placeholder 72" descr="send">
            <a:extLst>
              <a:ext uri="{FF2B5EF4-FFF2-40B4-BE49-F238E27FC236}">
                <a16:creationId xmlns:a16="http://schemas.microsoft.com/office/drawing/2014/main" id="{434488A9-1494-5A4A-9B81-A4830C2F8568}"/>
              </a:ext>
            </a:extLst>
          </p:cNvPr>
          <p:cNvPicPr>
            <a:picLocks noGrp="1" noChangeAspect="1"/>
          </p:cNvPicPr>
          <p:nvPr>
            <p:ph type="pic" sz="quarter" idx="31"/>
          </p:nvPr>
        </p:nvPicPr>
        <p:blipFill>
          <a:blip r:embed="rId5">
            <a:extLst>
              <a:ext uri="{96DAC541-7B7A-43D3-8B79-37D633B846F1}">
                <asvg:svgBlip xmlns:asvg="http://schemas.microsoft.com/office/drawing/2016/SVG/main" r:embed="rId6"/>
              </a:ext>
            </a:extLst>
          </a:blip>
          <a:srcRect t="115" b="115"/>
          <a:stretch>
            <a:fillRect/>
          </a:stretch>
        </p:blipFill>
        <p:spPr>
          <a:xfrm>
            <a:off x="245054" y="4738400"/>
            <a:ext cx="691688" cy="691688"/>
          </a:xfrm>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5</a:t>
            </a:fld>
            <a:endParaRPr lang="en-US" dirty="0"/>
          </a:p>
        </p:txBody>
      </p:sp>
      <p:pic>
        <p:nvPicPr>
          <p:cNvPr id="16" name="Picture 15" descr="Graphical user interface, application&#10;&#10;Description automatically generated">
            <a:extLst>
              <a:ext uri="{FF2B5EF4-FFF2-40B4-BE49-F238E27FC236}">
                <a16:creationId xmlns:a16="http://schemas.microsoft.com/office/drawing/2014/main" id="{3F03DFCA-FABF-47B8-848A-1A2F798F6429}"/>
              </a:ext>
            </a:extLst>
          </p:cNvPr>
          <p:cNvPicPr/>
          <p:nvPr/>
        </p:nvPicPr>
        <p:blipFill rotWithShape="1">
          <a:blip r:embed="rId7">
            <a:extLst>
              <a:ext uri="{28A0092B-C50C-407E-A947-70E740481C1C}">
                <a14:useLocalDpi xmlns:a14="http://schemas.microsoft.com/office/drawing/2010/main" val="0"/>
              </a:ext>
            </a:extLst>
          </a:blip>
          <a:srcRect r="-486" b="40273"/>
          <a:stretch/>
        </p:blipFill>
        <p:spPr bwMode="auto">
          <a:xfrm>
            <a:off x="4158560" y="3314639"/>
            <a:ext cx="6611039" cy="1742234"/>
          </a:xfrm>
          <a:prstGeom prst="rect">
            <a:avLst/>
          </a:prstGeom>
          <a:ln>
            <a:noFill/>
          </a:ln>
          <a:extLst>
            <a:ext uri="{53640926-AAD7-44D8-BBD7-CCE9431645EC}">
              <a14:shadowObscured xmlns:a14="http://schemas.microsoft.com/office/drawing/2010/main"/>
            </a:ext>
          </a:extLst>
        </p:spPr>
      </p:pic>
      <p:sp>
        <p:nvSpPr>
          <p:cNvPr id="11" name="Text Placeholder 10">
            <a:extLst>
              <a:ext uri="{FF2B5EF4-FFF2-40B4-BE49-F238E27FC236}">
                <a16:creationId xmlns:a16="http://schemas.microsoft.com/office/drawing/2014/main" id="{F588C3AC-0304-4B13-8A8C-156796D2D385}"/>
              </a:ext>
            </a:extLst>
          </p:cNvPr>
          <p:cNvSpPr>
            <a:spLocks noGrp="1"/>
          </p:cNvSpPr>
          <p:nvPr>
            <p:ph type="body" sz="quarter" idx="17"/>
          </p:nvPr>
        </p:nvSpPr>
        <p:spPr>
          <a:xfrm>
            <a:off x="1431279" y="5267003"/>
            <a:ext cx="6094680" cy="1027267"/>
          </a:xfrm>
        </p:spPr>
        <p:txBody>
          <a:bodyPr/>
          <a:lstStyle/>
          <a:p>
            <a:r>
              <a:rPr lang="en-IN" sz="2400" dirty="0">
                <a:effectLst/>
                <a:latin typeface="Calibri Light" panose="020F0302020204030204" pitchFamily="34" charset="0"/>
                <a:ea typeface="Calibri" panose="020F0502020204030204" pitchFamily="34" charset="0"/>
                <a:cs typeface="Times New Roman" panose="02020603050405020304" pitchFamily="18" charset="0"/>
              </a:rPr>
              <a:t>Index database access </a:t>
            </a:r>
            <a:r>
              <a:rPr lang="en-IN" sz="2400" b="1" dirty="0">
                <a:effectLst/>
                <a:latin typeface="Calibri Light" panose="020F0302020204030204" pitchFamily="34" charset="0"/>
                <a:ea typeface="Calibri" panose="020F0502020204030204" pitchFamily="34" charset="0"/>
                <a:cs typeface="Calibri Light" panose="020F0302020204030204" pitchFamily="34" charset="0"/>
                <a:sym typeface="Wingdings" panose="05000000000000000000" pitchFamily="2" charset="2"/>
              </a:rPr>
              <a:t></a:t>
            </a:r>
            <a:r>
              <a:rPr lang="en-IN" sz="2400" b="1" dirty="0">
                <a:effectLst/>
                <a:latin typeface="Calibri Light" panose="020F0302020204030204" pitchFamily="34" charset="0"/>
                <a:ea typeface="Calibri" panose="020F0502020204030204" pitchFamily="34" charset="0"/>
                <a:cs typeface="Times New Roman" panose="02020603050405020304" pitchFamily="18" charset="0"/>
              </a:rPr>
              <a:t> </a:t>
            </a:r>
            <a:r>
              <a:rPr lang="en-IN" sz="2400" b="1" dirty="0">
                <a:effectLst/>
                <a:latin typeface="Calibri Light" panose="020F0302020204030204" pitchFamily="34" charset="0"/>
                <a:ea typeface="Calibri" panose="020F0502020204030204" pitchFamily="34" charset="0"/>
                <a:cs typeface="Times New Roman" panose="02020603050405020304" pitchFamily="18" charset="0"/>
                <a:hlinkClick r:id="rId8"/>
              </a:rPr>
              <a:t>https://www.indexdatabase.de/search/isearch.php?s=vegetation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
        <p:nvSpPr>
          <p:cNvPr id="9" name="TextBox 8"/>
          <p:cNvSpPr txBox="1"/>
          <p:nvPr/>
        </p:nvSpPr>
        <p:spPr>
          <a:xfrm>
            <a:off x="9472246" y="6084277"/>
            <a:ext cx="1770185" cy="574431"/>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spTree>
    <p:extLst>
      <p:ext uri="{BB962C8B-B14F-4D97-AF65-F5344CB8AC3E}">
        <p14:creationId xmlns:p14="http://schemas.microsoft.com/office/powerpoint/2010/main" val="3722696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a:xfrm>
            <a:off x="11496369" y="6155190"/>
            <a:ext cx="432000" cy="432000"/>
          </a:xfrm>
        </p:spPr>
        <p:txBody>
          <a:bodyPr anchor="ctr">
            <a:normAutofit/>
          </a:bodyPr>
          <a:lstStyle/>
          <a:p>
            <a:pPr>
              <a:spcAft>
                <a:spcPts val="600"/>
              </a:spcAft>
            </a:pPr>
            <a:fld id="{19B51A1E-902D-48AF-9020-955120F399B6}" type="slidenum">
              <a:rPr lang="en-US" smtClean="0"/>
              <a:pPr>
                <a:spcAft>
                  <a:spcPts val="600"/>
                </a:spcAft>
              </a:pPr>
              <a:t>6</a:t>
            </a:fld>
            <a:endParaRPr lang="en-US"/>
          </a:p>
        </p:txBody>
      </p:sp>
      <p:sp>
        <p:nvSpPr>
          <p:cNvPr id="30" name="Title 2">
            <a:extLst>
              <a:ext uri="{FF2B5EF4-FFF2-40B4-BE49-F238E27FC236}">
                <a16:creationId xmlns:a16="http://schemas.microsoft.com/office/drawing/2014/main" id="{4906B55D-1D58-4372-B425-86FCC22DA0C5}"/>
              </a:ext>
            </a:extLst>
          </p:cNvPr>
          <p:cNvSpPr>
            <a:spLocks noGrp="1"/>
          </p:cNvSpPr>
          <p:nvPr>
            <p:ph type="title"/>
          </p:nvPr>
        </p:nvSpPr>
        <p:spPr>
          <a:xfrm>
            <a:off x="665826" y="497150"/>
            <a:ext cx="4106200" cy="1402671"/>
          </a:xfrm>
        </p:spPr>
        <p:txBody>
          <a:bodyPr/>
          <a:lstStyle/>
          <a:p>
            <a:r>
              <a:rPr lang="en-IN" dirty="0">
                <a:solidFill>
                  <a:schemeClr val="tx1"/>
                </a:solidFill>
                <a:effectLst/>
                <a:ea typeface="Calibri" panose="020F0502020204030204" pitchFamily="34" charset="0"/>
                <a:cs typeface="Times New Roman" panose="02020603050405020304" pitchFamily="18" charset="0"/>
              </a:rPr>
              <a:t>Then Calculate NDVI and EVI</a:t>
            </a:r>
            <a:br>
              <a:rPr lang="en-IN" sz="3200" dirty="0">
                <a:solidFill>
                  <a:schemeClr val="tx1"/>
                </a:solidFill>
                <a:effectLst/>
                <a:ea typeface="Calibri" panose="020F0502020204030204" pitchFamily="34" charset="0"/>
                <a:cs typeface="Times New Roman" panose="02020603050405020304" pitchFamily="18" charset="0"/>
              </a:rPr>
            </a:br>
            <a:endParaRPr lang="en-US" dirty="0">
              <a:solidFill>
                <a:schemeClr val="tx1"/>
              </a:solidFill>
            </a:endParaRPr>
          </a:p>
        </p:txBody>
      </p:sp>
      <p:sp>
        <p:nvSpPr>
          <p:cNvPr id="6" name="Content Placeholder 5">
            <a:extLst>
              <a:ext uri="{FF2B5EF4-FFF2-40B4-BE49-F238E27FC236}">
                <a16:creationId xmlns:a16="http://schemas.microsoft.com/office/drawing/2014/main" id="{EC05AA92-9A2C-484A-B4DA-B5E74DE1B315}"/>
              </a:ext>
            </a:extLst>
          </p:cNvPr>
          <p:cNvSpPr>
            <a:spLocks noGrp="1"/>
          </p:cNvSpPr>
          <p:nvPr>
            <p:ph type="body" sz="half" idx="2"/>
          </p:nvPr>
        </p:nvSpPr>
        <p:spPr>
          <a:xfrm>
            <a:off x="521162" y="1713389"/>
            <a:ext cx="4218188" cy="4554245"/>
          </a:xfrm>
        </p:spPr>
        <p:txBody>
          <a:bodyPr>
            <a:noAutofit/>
          </a:bodyPr>
          <a:lstStyle/>
          <a:p>
            <a:pPr>
              <a:spcAft>
                <a:spcPts val="800"/>
              </a:spcAft>
            </a:pPr>
            <a:r>
              <a:rPr lang="en-IN" sz="2000" b="1" dirty="0">
                <a:effectLst/>
              </a:rPr>
              <a:t>NDVI (Normalized difference vegetation index) </a:t>
            </a:r>
          </a:p>
          <a:p>
            <a:pPr marL="342900" lvl="0" indent="-342900">
              <a:buFont typeface="Symbol" panose="05050102010706020507" pitchFamily="18" charset="2"/>
              <a:buChar char=""/>
            </a:pPr>
            <a:r>
              <a:rPr lang="en-IN" sz="2000" b="1" dirty="0">
                <a:effectLst/>
              </a:rPr>
              <a:t>NDVI helps to differentiate vegetation</a:t>
            </a:r>
          </a:p>
          <a:p>
            <a:pPr marL="342900" lvl="0" indent="-342900">
              <a:spcAft>
                <a:spcPts val="800"/>
              </a:spcAft>
              <a:buFont typeface="Symbol" panose="05050102010706020507" pitchFamily="18" charset="2"/>
              <a:buChar char=""/>
            </a:pPr>
            <a:r>
              <a:rPr lang="en-IN" sz="2000" b="1" dirty="0">
                <a:effectLst/>
              </a:rPr>
              <a:t>It also allows to define and visualize vegetated areas on the map as well as  to detect abnormal changes in the growth process</a:t>
            </a:r>
          </a:p>
          <a:p>
            <a:pPr>
              <a:spcAft>
                <a:spcPts val="800"/>
              </a:spcAft>
            </a:pPr>
            <a:r>
              <a:rPr lang="en-IN" sz="2000" b="1" dirty="0">
                <a:effectLst/>
              </a:rPr>
              <a:t> </a:t>
            </a:r>
          </a:p>
          <a:p>
            <a:pPr>
              <a:spcAft>
                <a:spcPts val="800"/>
              </a:spcAft>
            </a:pPr>
            <a:r>
              <a:rPr lang="en-IN" sz="2000" b="1" dirty="0">
                <a:effectLst/>
              </a:rPr>
              <a:t>EVI is a vegetation index designed to give enhanced contrast in areas of dense foliage or canopy cover, making use of the blue band as well as the red and near-infrared bands used by many other indices like NDVI.</a:t>
            </a:r>
          </a:p>
          <a:p>
            <a:endParaRPr lang="en-IN" sz="2000" dirty="0"/>
          </a:p>
        </p:txBody>
      </p:sp>
      <p:pic>
        <p:nvPicPr>
          <p:cNvPr id="25" name="Picture Placeholder 24" descr="Map&#10;&#10;Description automatically generated">
            <a:extLst>
              <a:ext uri="{FF2B5EF4-FFF2-40B4-BE49-F238E27FC236}">
                <a16:creationId xmlns:a16="http://schemas.microsoft.com/office/drawing/2014/main" id="{423ADC6A-DADE-4A3B-94D3-F767901A06F9}"/>
              </a:ext>
            </a:extLst>
          </p:cNvPr>
          <p:cNvPicPr>
            <a:picLocks noGrp="1" noChangeAspect="1"/>
          </p:cNvPicPr>
          <p:nvPr>
            <p:ph idx="1"/>
          </p:nvPr>
        </p:nvPicPr>
        <p:blipFill>
          <a:blip r:embed="rId3"/>
          <a:stretch>
            <a:fillRect/>
          </a:stretch>
        </p:blipFill>
        <p:spPr>
          <a:xfrm>
            <a:off x="4970584" y="688769"/>
            <a:ext cx="6693877" cy="5180219"/>
          </a:xfrm>
          <a:noFill/>
        </p:spPr>
      </p:pic>
      <p:sp>
        <p:nvSpPr>
          <p:cNvPr id="7" name="TextBox 6"/>
          <p:cNvSpPr txBox="1"/>
          <p:nvPr/>
        </p:nvSpPr>
        <p:spPr>
          <a:xfrm>
            <a:off x="9472246" y="6084277"/>
            <a:ext cx="1770185" cy="574431"/>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spTree>
    <p:extLst>
      <p:ext uri="{BB962C8B-B14F-4D97-AF65-F5344CB8AC3E}">
        <p14:creationId xmlns:p14="http://schemas.microsoft.com/office/powerpoint/2010/main" val="379737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66ED23-4FD1-4E82-A830-0FFC1B6F8070}"/>
              </a:ext>
            </a:extLst>
          </p:cNvPr>
          <p:cNvSpPr>
            <a:spLocks noGrp="1"/>
          </p:cNvSpPr>
          <p:nvPr>
            <p:ph type="title"/>
          </p:nvPr>
        </p:nvSpPr>
        <p:spPr>
          <a:xfrm>
            <a:off x="431999" y="133165"/>
            <a:ext cx="19184419" cy="730835"/>
          </a:xfrm>
        </p:spPr>
        <p:txBody>
          <a:bodyPr/>
          <a:lstStyle/>
          <a:p>
            <a:r>
              <a:rPr lang="en-SG" sz="4000" dirty="0"/>
              <a:t>Weather Prediction with Time Series</a:t>
            </a:r>
            <a:endParaRPr lang="en-US" sz="4000" dirty="0"/>
          </a:p>
        </p:txBody>
      </p:sp>
      <p:sp>
        <p:nvSpPr>
          <p:cNvPr id="24" name="Text Placeholder 23">
            <a:extLst>
              <a:ext uri="{FF2B5EF4-FFF2-40B4-BE49-F238E27FC236}">
                <a16:creationId xmlns:a16="http://schemas.microsoft.com/office/drawing/2014/main" id="{7DDE25BB-92A4-43F5-9121-27E4398711F7}"/>
              </a:ext>
            </a:extLst>
          </p:cNvPr>
          <p:cNvSpPr>
            <a:spLocks noGrp="1"/>
          </p:cNvSpPr>
          <p:nvPr>
            <p:ph type="body" sz="quarter" idx="26"/>
          </p:nvPr>
        </p:nvSpPr>
        <p:spPr>
          <a:xfrm>
            <a:off x="420000" y="577049"/>
            <a:ext cx="11351313" cy="1168645"/>
          </a:xfrm>
        </p:spPr>
        <p:txBody>
          <a:bodyPr/>
          <a:lstStyle/>
          <a:p>
            <a:pPr>
              <a:lnSpc>
                <a:spcPct val="107000"/>
              </a:lnSpc>
              <a:spcAft>
                <a:spcPts val="80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SG" sz="2200" b="1" dirty="0">
                <a:latin typeface="Calibri" panose="020F0502020204030204" pitchFamily="34" charset="0"/>
                <a:ea typeface="Calibri" panose="020F0502020204030204" pitchFamily="34" charset="0"/>
                <a:cs typeface="Times New Roman" panose="02020603050405020304" pitchFamily="18" charset="0"/>
              </a:rPr>
              <a:t>The monthly temperature of the years 2019 &amp; 2020 are used as primary data to predict the temperature for year.</a:t>
            </a:r>
            <a:endParaRPr lang="en-US" sz="22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SG" sz="2200" b="1" dirty="0">
                <a:latin typeface="Calibri" panose="020F0502020204030204" pitchFamily="34" charset="0"/>
                <a:ea typeface="Calibri" panose="020F0502020204030204" pitchFamily="34" charset="0"/>
                <a:cs typeface="Times New Roman" panose="02020603050405020304" pitchFamily="18" charset="0"/>
              </a:rPr>
              <a:t>Python is used as the machine language and Anaconda Navigator is used as the supported application.</a:t>
            </a:r>
            <a:endParaRPr lang="en-US" sz="22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SG" sz="2200" b="1" dirty="0">
                <a:latin typeface="Calibri" panose="020F0502020204030204" pitchFamily="34" charset="0"/>
                <a:ea typeface="Calibri" panose="020F0502020204030204" pitchFamily="34" charset="0"/>
                <a:cs typeface="Times New Roman" panose="02020603050405020304" pitchFamily="18" charset="0"/>
              </a:rPr>
              <a:t>The crops that want to grow would be selected according to the climate, rainfall, predicted temperature and solar energy throughout the year.</a:t>
            </a:r>
            <a:endParaRPr lang="en-US" sz="2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a:lstStyle/>
          <a:p>
            <a:fld id="{19B51A1E-902D-48AF-9020-955120F399B6}" type="slidenum">
              <a:rPr lang="en-US" smtClean="0"/>
              <a:pPr/>
              <a:t>7</a:t>
            </a:fld>
            <a:endParaRPr lang="en-US" dirty="0"/>
          </a:p>
        </p:txBody>
      </p:sp>
      <p:sp>
        <p:nvSpPr>
          <p:cNvPr id="25" name="TextBox 24">
            <a:extLst>
              <a:ext uri="{FF2B5EF4-FFF2-40B4-BE49-F238E27FC236}">
                <a16:creationId xmlns:a16="http://schemas.microsoft.com/office/drawing/2014/main" id="{0F39D1D0-ACBB-4AC8-AC01-A850D8B2A2B0}"/>
              </a:ext>
            </a:extLst>
          </p:cNvPr>
          <p:cNvSpPr txBox="1"/>
          <p:nvPr/>
        </p:nvSpPr>
        <p:spPr>
          <a:xfrm>
            <a:off x="5637320" y="2974019"/>
            <a:ext cx="914400" cy="914400"/>
          </a:xfrm>
          <a:prstGeom prst="rect">
            <a:avLst/>
          </a:prstGeom>
          <a:noFill/>
        </p:spPr>
        <p:txBody>
          <a:bodyPr wrap="square" lIns="0" tIns="0" rIns="0" bIns="0" rtlCol="0">
            <a:noAutofit/>
          </a:bodyPr>
          <a:lstStyle/>
          <a:p>
            <a:pPr algn="l"/>
            <a:endParaRPr lang="en-US" sz="1200" dirty="0">
              <a:solidFill>
                <a:schemeClr val="tx1">
                  <a:lumMod val="75000"/>
                  <a:lumOff val="25000"/>
                </a:schemeClr>
              </a:solidFill>
              <a:latin typeface="+mn-l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87" y="3746569"/>
            <a:ext cx="5614362" cy="273147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752" y="3683977"/>
            <a:ext cx="5710617" cy="2731477"/>
          </a:xfrm>
          <a:prstGeom prst="rect">
            <a:avLst/>
          </a:prstGeom>
        </p:spPr>
      </p:pic>
      <p:sp>
        <p:nvSpPr>
          <p:cNvPr id="10" name="TextBox 9"/>
          <p:cNvSpPr txBox="1"/>
          <p:nvPr/>
        </p:nvSpPr>
        <p:spPr>
          <a:xfrm>
            <a:off x="9472246" y="6084277"/>
            <a:ext cx="1770185" cy="574431"/>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spTree>
    <p:extLst>
      <p:ext uri="{BB962C8B-B14F-4D97-AF65-F5344CB8AC3E}">
        <p14:creationId xmlns:p14="http://schemas.microsoft.com/office/powerpoint/2010/main" val="347144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66ED23-4FD1-4E82-A830-0FFC1B6F8070}"/>
              </a:ext>
            </a:extLst>
          </p:cNvPr>
          <p:cNvSpPr>
            <a:spLocks noGrp="1"/>
          </p:cNvSpPr>
          <p:nvPr>
            <p:ph type="title"/>
          </p:nvPr>
        </p:nvSpPr>
        <p:spPr/>
        <p:txBody>
          <a:bodyPr/>
          <a:lstStyle/>
          <a:p>
            <a:r>
              <a:rPr lang="en-US" dirty="0"/>
              <a:t>Food Consumption in San Francisco</a:t>
            </a:r>
          </a:p>
        </p:txBody>
      </p:sp>
      <p:sp>
        <p:nvSpPr>
          <p:cNvPr id="24" name="Text Placeholder 23">
            <a:extLst>
              <a:ext uri="{FF2B5EF4-FFF2-40B4-BE49-F238E27FC236}">
                <a16:creationId xmlns:a16="http://schemas.microsoft.com/office/drawing/2014/main" id="{7DDE25BB-92A4-43F5-9121-27E4398711F7}"/>
              </a:ext>
            </a:extLst>
          </p:cNvPr>
          <p:cNvSpPr>
            <a:spLocks noGrp="1"/>
          </p:cNvSpPr>
          <p:nvPr>
            <p:ph type="body" sz="quarter" idx="26"/>
          </p:nvPr>
        </p:nvSpPr>
        <p:spPr>
          <a:xfrm>
            <a:off x="319596" y="1039334"/>
            <a:ext cx="11451717" cy="317227"/>
          </a:xfrm>
        </p:spPr>
        <p:txBody>
          <a:bodyPr/>
          <a:lstStyle/>
          <a:p>
            <a:pPr>
              <a:lnSpc>
                <a:spcPct val="107000"/>
              </a:lnSpc>
              <a:spcAft>
                <a:spcPts val="800"/>
              </a:spcAft>
            </a:pPr>
            <a:r>
              <a:rPr lang="en-US" sz="1900" b="1" dirty="0">
                <a:latin typeface="Calibri" panose="020F0502020204030204" pitchFamily="34" charset="0"/>
                <a:ea typeface="Calibri" panose="020F0502020204030204" pitchFamily="34" charset="0"/>
                <a:cs typeface="Times New Roman" panose="02020603050405020304" pitchFamily="18" charset="0"/>
              </a:rPr>
              <a:t>Some w</a:t>
            </a:r>
            <a:r>
              <a:rPr lang="en-US" sz="1900" b="1" dirty="0">
                <a:effectLst/>
                <a:latin typeface="Calibri" panose="020F0502020204030204" pitchFamily="34" charset="0"/>
                <a:ea typeface="Calibri" panose="020F0502020204030204" pitchFamily="34" charset="0"/>
                <a:cs typeface="Times New Roman" panose="02020603050405020304" pitchFamily="18" charset="0"/>
              </a:rPr>
              <a:t>ays to collect necessary data regarding this are ;</a:t>
            </a:r>
          </a:p>
          <a:p>
            <a:pPr marL="342900" lvl="0" indent="-342900">
              <a:lnSpc>
                <a:spcPct val="107000"/>
              </a:lnSpc>
              <a:buFont typeface="Symbol" panose="05050102010706020507" pitchFamily="18" charset="2"/>
              <a:buChar char=""/>
            </a:pPr>
            <a:r>
              <a:rPr lang="en-US" sz="1900" b="1" dirty="0">
                <a:effectLst/>
                <a:latin typeface="Calibri" panose="020F0502020204030204" pitchFamily="34" charset="0"/>
                <a:ea typeface="Calibri" panose="020F0502020204030204" pitchFamily="34" charset="0"/>
                <a:cs typeface="Times New Roman" panose="02020603050405020304" pitchFamily="18" charset="0"/>
              </a:rPr>
              <a:t>By requesting data from websites and data bases relevant to food industry</a:t>
            </a:r>
          </a:p>
          <a:p>
            <a:pPr marL="342900" lvl="0" indent="-342900">
              <a:lnSpc>
                <a:spcPct val="107000"/>
              </a:lnSpc>
              <a:buFont typeface="Symbol" panose="05050102010706020507" pitchFamily="18" charset="2"/>
              <a:buChar char=""/>
            </a:pPr>
            <a:r>
              <a:rPr lang="en-US" sz="1900" b="1" dirty="0">
                <a:effectLst/>
                <a:latin typeface="Calibri" panose="020F0502020204030204" pitchFamily="34" charset="0"/>
                <a:ea typeface="Calibri" panose="020F0502020204030204" pitchFamily="34" charset="0"/>
                <a:cs typeface="Times New Roman" panose="02020603050405020304" pitchFamily="18" charset="0"/>
              </a:rPr>
              <a:t>By doing surveys regarding food industry</a:t>
            </a:r>
          </a:p>
          <a:p>
            <a:pPr marL="342900" lvl="0" indent="-342900">
              <a:lnSpc>
                <a:spcPct val="107000"/>
              </a:lnSpc>
              <a:buFont typeface="Symbol" panose="05050102010706020507" pitchFamily="18" charset="2"/>
              <a:buChar char=""/>
            </a:pPr>
            <a:r>
              <a:rPr lang="en-US" sz="1900" b="1" dirty="0">
                <a:effectLst/>
                <a:latin typeface="Calibri" panose="020F0502020204030204" pitchFamily="34" charset="0"/>
                <a:ea typeface="Calibri" panose="020F0502020204030204" pitchFamily="34" charset="0"/>
                <a:cs typeface="Times New Roman" panose="02020603050405020304" pitchFamily="18" charset="0"/>
              </a:rPr>
              <a:t>From databases from secured sites after enabling access</a:t>
            </a:r>
          </a:p>
          <a:p>
            <a:pPr marL="342900" lvl="0" indent="-342900">
              <a:lnSpc>
                <a:spcPct val="107000"/>
              </a:lnSpc>
              <a:spcAft>
                <a:spcPts val="800"/>
              </a:spcAft>
              <a:buFont typeface="Symbol" panose="05050102010706020507" pitchFamily="18" charset="2"/>
              <a:buChar char=""/>
            </a:pPr>
            <a:r>
              <a:rPr lang="en-US" sz="1900" b="1" dirty="0">
                <a:effectLst/>
                <a:latin typeface="Calibri" panose="020F0502020204030204" pitchFamily="34" charset="0"/>
                <a:ea typeface="Calibri" panose="020F0502020204030204" pitchFamily="34" charset="0"/>
                <a:cs typeface="Times New Roman" panose="02020603050405020304" pitchFamily="18" charset="0"/>
              </a:rPr>
              <a:t>By accessing databases of supermarkets, food companies, agricultural firms etc</a:t>
            </a:r>
            <a:r>
              <a:rPr lang="en-US" sz="19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a:lstStyle/>
          <a:p>
            <a:fld id="{19B51A1E-902D-48AF-9020-955120F399B6}" type="slidenum">
              <a:rPr lang="en-US" smtClean="0"/>
              <a:pPr/>
              <a:t>8</a:t>
            </a:fld>
            <a:endParaRPr lang="en-US" dirty="0"/>
          </a:p>
        </p:txBody>
      </p:sp>
      <p:pic>
        <p:nvPicPr>
          <p:cNvPr id="28" name="Picture 27" descr="San Francisco map of food pantries">
            <a:extLst>
              <a:ext uri="{FF2B5EF4-FFF2-40B4-BE49-F238E27FC236}">
                <a16:creationId xmlns:a16="http://schemas.microsoft.com/office/drawing/2014/main" id="{F7A1E6AE-CAA6-461F-9771-629963EA01D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5286" y="3371041"/>
            <a:ext cx="5052135" cy="3062846"/>
          </a:xfrm>
          <a:prstGeom prst="rect">
            <a:avLst/>
          </a:prstGeom>
          <a:noFill/>
          <a:ln>
            <a:noFill/>
          </a:ln>
        </p:spPr>
      </p:pic>
      <p:pic>
        <p:nvPicPr>
          <p:cNvPr id="29" name="Picture 28" descr="Chart 1. Percent distribution of average annual expenditures for eight major categories in the United States and San Francisco metropolitan area, 2017-18">
            <a:extLst>
              <a:ext uri="{FF2B5EF4-FFF2-40B4-BE49-F238E27FC236}">
                <a16:creationId xmlns:a16="http://schemas.microsoft.com/office/drawing/2014/main" id="{756F8CF1-A4E8-4588-88F7-EF613DE8CA8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77030" y="3546375"/>
            <a:ext cx="5212672" cy="2827335"/>
          </a:xfrm>
          <a:prstGeom prst="rect">
            <a:avLst/>
          </a:prstGeom>
          <a:noFill/>
          <a:ln>
            <a:noFill/>
          </a:ln>
        </p:spPr>
      </p:pic>
      <p:pic>
        <p:nvPicPr>
          <p:cNvPr id="30" name="Picture 29">
            <a:hlinkClick r:id="rId5"/>
            <a:extLst>
              <a:ext uri="{FF2B5EF4-FFF2-40B4-BE49-F238E27FC236}">
                <a16:creationId xmlns:a16="http://schemas.microsoft.com/office/drawing/2014/main" id="{59003893-DD8C-4B1B-8EE8-9EB92F0B0FD3}"/>
              </a:ext>
            </a:extLst>
          </p:cNvPr>
          <p:cNvPicPr/>
          <p:nvPr/>
        </p:nvPicPr>
        <p:blipFill rotWithShape="1">
          <a:blip r:embed="rId6" cstate="print">
            <a:extLst>
              <a:ext uri="{28A0092B-C50C-407E-A947-70E740481C1C}">
                <a14:useLocalDpi xmlns:a14="http://schemas.microsoft.com/office/drawing/2010/main" val="0"/>
              </a:ext>
            </a:extLst>
          </a:blip>
          <a:srcRect l="22819" t="15496" r="23719" b="48643"/>
          <a:stretch/>
        </p:blipFill>
        <p:spPr bwMode="auto">
          <a:xfrm>
            <a:off x="8483336" y="290362"/>
            <a:ext cx="3068063" cy="1324708"/>
          </a:xfrm>
          <a:prstGeom prst="rect">
            <a:avLst/>
          </a:prstGeom>
          <a:ln>
            <a:noFill/>
          </a:ln>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0F39D1D0-ACBB-4AC8-AC01-A850D8B2A2B0}"/>
              </a:ext>
            </a:extLst>
          </p:cNvPr>
          <p:cNvSpPr txBox="1"/>
          <p:nvPr/>
        </p:nvSpPr>
        <p:spPr>
          <a:xfrm>
            <a:off x="5637320" y="2974019"/>
            <a:ext cx="914400" cy="914400"/>
          </a:xfrm>
          <a:prstGeom prst="rect">
            <a:avLst/>
          </a:prstGeom>
          <a:noFill/>
        </p:spPr>
        <p:txBody>
          <a:bodyPr wrap="square" lIns="0" tIns="0" rIns="0" bIns="0" rtlCol="0">
            <a:noAutofit/>
          </a:bodyPr>
          <a:lstStyle/>
          <a:p>
            <a:pPr algn="l"/>
            <a:endParaRPr lang="en-US" sz="1200" dirty="0">
              <a:solidFill>
                <a:schemeClr val="tx1">
                  <a:lumMod val="75000"/>
                  <a:lumOff val="25000"/>
                </a:schemeClr>
              </a:solidFill>
              <a:latin typeface="+mn-lt"/>
            </a:endParaRPr>
          </a:p>
        </p:txBody>
      </p:sp>
      <p:sp>
        <p:nvSpPr>
          <p:cNvPr id="27" name="TextBox 26">
            <a:extLst>
              <a:ext uri="{FF2B5EF4-FFF2-40B4-BE49-F238E27FC236}">
                <a16:creationId xmlns:a16="http://schemas.microsoft.com/office/drawing/2014/main" id="{EF4F6305-373A-4DF8-8738-3F36CE6B8417}"/>
              </a:ext>
            </a:extLst>
          </p:cNvPr>
          <p:cNvSpPr txBox="1"/>
          <p:nvPr/>
        </p:nvSpPr>
        <p:spPr>
          <a:xfrm>
            <a:off x="167197" y="3195707"/>
            <a:ext cx="3286218" cy="350668"/>
          </a:xfrm>
          <a:prstGeom prst="rect">
            <a:avLst/>
          </a:prstGeom>
          <a:noFill/>
        </p:spPr>
        <p:txBody>
          <a:bodyPr wrap="none" lIns="0" tIns="0" rIns="0" bIns="0" rtlCol="0">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200"/>
              </a:spcBef>
              <a:spcAft>
                <a:spcPts val="1875"/>
              </a:spcAft>
            </a:pPr>
            <a:r>
              <a:rPr lang="en-US" sz="1800" b="1" dirty="0">
                <a:effectLst/>
                <a:latin typeface="Calibri Light" panose="020F0302020204030204" pitchFamily="34" charset="0"/>
                <a:ea typeface="Times New Roman" panose="02020603050405020304" pitchFamily="18" charset="0"/>
                <a:cs typeface="Times New Roman" panose="02020603050405020304" pitchFamily="18" charset="0"/>
              </a:rPr>
              <a:t>Food Pantries Across San Francisco</a:t>
            </a:r>
          </a:p>
          <a:p>
            <a:pPr algn="l"/>
            <a:endParaRPr lang="en-US" sz="1200" dirty="0">
              <a:solidFill>
                <a:schemeClr val="tx1">
                  <a:lumMod val="75000"/>
                  <a:lumOff val="25000"/>
                </a:schemeClr>
              </a:solidFill>
              <a:latin typeface="+mn-lt"/>
            </a:endParaRPr>
          </a:p>
        </p:txBody>
      </p:sp>
      <p:pic>
        <p:nvPicPr>
          <p:cNvPr id="34" name="Picture 33">
            <a:extLst>
              <a:ext uri="{FF2B5EF4-FFF2-40B4-BE49-F238E27FC236}">
                <a16:creationId xmlns:a16="http://schemas.microsoft.com/office/drawing/2014/main" id="{5539471D-81F4-4AF4-9F0C-3AF8277FE61A}"/>
              </a:ext>
            </a:extLst>
          </p:cNvPr>
          <p:cNvPicPr/>
          <p:nvPr/>
        </p:nvPicPr>
        <p:blipFill rotWithShape="1">
          <a:blip r:embed="rId7" cstate="print">
            <a:extLst>
              <a:ext uri="{28A0092B-C50C-407E-A947-70E740481C1C}">
                <a14:useLocalDpi xmlns:a14="http://schemas.microsoft.com/office/drawing/2010/main" val="0"/>
              </a:ext>
            </a:extLst>
          </a:blip>
          <a:srcRect l="27520" t="25539" r="27073" b="44159"/>
          <a:stretch/>
        </p:blipFill>
        <p:spPr bwMode="auto">
          <a:xfrm>
            <a:off x="8483336" y="2050698"/>
            <a:ext cx="3068063" cy="1285896"/>
          </a:xfrm>
          <a:prstGeom prst="rect">
            <a:avLst/>
          </a:prstGeom>
          <a:ln>
            <a:noFill/>
          </a:ln>
          <a:extLst>
            <a:ext uri="{53640926-AAD7-44D8-BBD7-CCE9431645EC}">
              <a14:shadowObscured xmlns:a14="http://schemas.microsoft.com/office/drawing/2010/main"/>
            </a:ext>
          </a:extLst>
        </p:spPr>
      </p:pic>
      <p:sp>
        <p:nvSpPr>
          <p:cNvPr id="12" name="TextBox 11"/>
          <p:cNvSpPr txBox="1"/>
          <p:nvPr/>
        </p:nvSpPr>
        <p:spPr>
          <a:xfrm>
            <a:off x="9472246" y="6084277"/>
            <a:ext cx="1770185" cy="574431"/>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sp>
        <p:nvSpPr>
          <p:cNvPr id="2" name="TextBox 1">
            <a:extLst>
              <a:ext uri="{FF2B5EF4-FFF2-40B4-BE49-F238E27FC236}">
                <a16:creationId xmlns:a16="http://schemas.microsoft.com/office/drawing/2014/main" id="{DE798EA7-BBF7-46AE-B36A-A1411C29DCB6}"/>
              </a:ext>
            </a:extLst>
          </p:cNvPr>
          <p:cNvSpPr txBox="1"/>
          <p:nvPr/>
        </p:nvSpPr>
        <p:spPr>
          <a:xfrm>
            <a:off x="9472246" y="1756708"/>
            <a:ext cx="914400" cy="1030880"/>
          </a:xfrm>
          <a:prstGeom prst="rect">
            <a:avLst/>
          </a:prstGeom>
          <a:noFill/>
        </p:spPr>
        <p:txBody>
          <a:bodyPr wrap="none" lIns="0" tIns="0" rIns="0" bIns="0" rtlCol="0">
            <a:noAutofit/>
          </a:bodyPr>
          <a:lstStyle/>
          <a:p>
            <a:pPr algn="l"/>
            <a:r>
              <a:rPr lang="en-US" sz="1200" dirty="0">
                <a:solidFill>
                  <a:schemeClr val="tx1">
                    <a:lumMod val="75000"/>
                    <a:lumOff val="25000"/>
                  </a:schemeClr>
                </a:solidFill>
                <a:latin typeface="+mn-lt"/>
                <a:hlinkClick r:id="rId5"/>
              </a:rPr>
              <a:t>Click here for full article</a:t>
            </a:r>
            <a:endParaRPr lang="en-US" sz="1200" dirty="0">
              <a:solidFill>
                <a:schemeClr val="tx1">
                  <a:lumMod val="75000"/>
                  <a:lumOff val="25000"/>
                </a:schemeClr>
              </a:solidFill>
              <a:latin typeface="+mn-lt"/>
            </a:endParaRPr>
          </a:p>
        </p:txBody>
      </p:sp>
    </p:spTree>
    <p:extLst>
      <p:ext uri="{BB962C8B-B14F-4D97-AF65-F5344CB8AC3E}">
        <p14:creationId xmlns:p14="http://schemas.microsoft.com/office/powerpoint/2010/main" val="343806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4FC6F7-3678-4EB1-9653-A3E4DAC471AC}"/>
              </a:ext>
            </a:extLst>
          </p:cNvPr>
          <p:cNvSpPr>
            <a:spLocks noGrp="1"/>
          </p:cNvSpPr>
          <p:nvPr>
            <p:ph idx="1"/>
          </p:nvPr>
        </p:nvSpPr>
        <p:spPr>
          <a:xfrm>
            <a:off x="1050867" y="1935332"/>
            <a:ext cx="10639071" cy="3948015"/>
          </a:xfrm>
        </p:spPr>
        <p:txBody>
          <a:bodyPr/>
          <a:lstStyle/>
          <a:p>
            <a:pPr marL="0" indent="0">
              <a:buNone/>
            </a:pPr>
            <a:endParaRPr lang="en-US" sz="2000" dirty="0"/>
          </a:p>
          <a:p>
            <a:r>
              <a:rPr lang="en-SG" sz="3200" b="1" dirty="0"/>
              <a:t>Maximize harvest with vertical gardening</a:t>
            </a:r>
          </a:p>
          <a:p>
            <a:r>
              <a:rPr lang="en-SG" sz="3200" b="1" dirty="0"/>
              <a:t>Support to test appropriate content for crops(In algorithm optimization area)</a:t>
            </a:r>
          </a:p>
          <a:p>
            <a:r>
              <a:rPr lang="en-SG" sz="3200" b="1" dirty="0"/>
              <a:t>Use for maximizing urban productivity cultivation</a:t>
            </a:r>
          </a:p>
          <a:p>
            <a:r>
              <a:rPr lang="en-SG" sz="3200" b="1" dirty="0"/>
              <a:t>Transfer data from location which plants grow healthy while supplying maximum harvest</a:t>
            </a:r>
          </a:p>
          <a:p>
            <a:r>
              <a:rPr lang="en-SG" sz="3200" b="1" dirty="0"/>
              <a:t>Compare food production with outside data and recommend what want to be cultivated(with automated system)</a:t>
            </a:r>
          </a:p>
        </p:txBody>
      </p:sp>
      <p:sp>
        <p:nvSpPr>
          <p:cNvPr id="2" name="Title 1">
            <a:extLst>
              <a:ext uri="{FF2B5EF4-FFF2-40B4-BE49-F238E27FC236}">
                <a16:creationId xmlns:a16="http://schemas.microsoft.com/office/drawing/2014/main" id="{7FC30B8C-152D-4041-AC3C-8B85647A46D4}"/>
              </a:ext>
            </a:extLst>
          </p:cNvPr>
          <p:cNvSpPr>
            <a:spLocks noGrp="1"/>
          </p:cNvSpPr>
          <p:nvPr>
            <p:ph type="title"/>
          </p:nvPr>
        </p:nvSpPr>
        <p:spPr/>
        <p:txBody>
          <a:bodyPr/>
          <a:lstStyle/>
          <a:p>
            <a:br>
              <a:rPr lang="en-SG" sz="4000" dirty="0"/>
            </a:br>
            <a:r>
              <a:rPr lang="en-SG" sz="4000" dirty="0"/>
              <a:t>Supply and Retrieve Data From Hydroponics And Aeroponics AI Systems</a:t>
            </a:r>
            <a:endParaRPr lang="en-US" sz="4000" dirty="0"/>
          </a:p>
        </p:txBody>
      </p:sp>
      <p:sp>
        <p:nvSpPr>
          <p:cNvPr id="4" name="Slide Number Placeholder 3">
            <a:extLst>
              <a:ext uri="{FF2B5EF4-FFF2-40B4-BE49-F238E27FC236}">
                <a16:creationId xmlns:a16="http://schemas.microsoft.com/office/drawing/2014/main" id="{E6BFC72F-9055-4E36-A7BE-25745403342F}"/>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9" name="Graphic 8" descr="Bullseye" title="Placeholder Icon">
            <a:extLst>
              <a:ext uri="{FF2B5EF4-FFF2-40B4-BE49-F238E27FC236}">
                <a16:creationId xmlns:a16="http://schemas.microsoft.com/office/drawing/2014/main" id="{FE3C0AD7-AC2C-4BF6-9B04-D74540297ED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1894" y="1583630"/>
            <a:ext cx="753719" cy="753719"/>
          </a:xfrm>
          <a:prstGeom prst="rect">
            <a:avLst/>
          </a:prstGeom>
        </p:spPr>
      </p:pic>
      <p:pic>
        <p:nvPicPr>
          <p:cNvPr id="8" name="Graphic 7" descr="Lecturer" title="Placeholder Icon">
            <a:extLst>
              <a:ext uri="{FF2B5EF4-FFF2-40B4-BE49-F238E27FC236}">
                <a16:creationId xmlns:a16="http://schemas.microsoft.com/office/drawing/2014/main" id="{CA2E6407-E074-43E0-AA4A-D7B9ADF2DA7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70893" y="1731890"/>
            <a:ext cx="753719" cy="753719"/>
          </a:xfrm>
          <a:prstGeom prst="rect">
            <a:avLst/>
          </a:prstGeom>
        </p:spPr>
      </p:pic>
      <p:sp>
        <p:nvSpPr>
          <p:cNvPr id="11" name="TextBox 10"/>
          <p:cNvSpPr txBox="1"/>
          <p:nvPr/>
        </p:nvSpPr>
        <p:spPr>
          <a:xfrm>
            <a:off x="1336431" y="1646479"/>
            <a:ext cx="914400" cy="542611"/>
          </a:xfrm>
          <a:prstGeom prst="rect">
            <a:avLst/>
          </a:prstGeom>
          <a:noFill/>
        </p:spPr>
        <p:txBody>
          <a:bodyPr wrap="none" lIns="0" tIns="0" rIns="0" bIns="0" rtlCol="0">
            <a:noAutofit/>
          </a:bodyPr>
          <a:lstStyle/>
          <a:p>
            <a:pPr algn="l"/>
            <a:r>
              <a:rPr lang="en-SG" sz="3600" b="1" dirty="0">
                <a:solidFill>
                  <a:schemeClr val="tx1">
                    <a:lumMod val="75000"/>
                    <a:lumOff val="25000"/>
                  </a:schemeClr>
                </a:solidFill>
                <a:latin typeface="+mn-lt"/>
              </a:rPr>
              <a:t>Targets</a:t>
            </a:r>
            <a:endParaRPr lang="en-US" sz="3600" b="1" dirty="0">
              <a:solidFill>
                <a:schemeClr val="tx1">
                  <a:lumMod val="75000"/>
                  <a:lumOff val="25000"/>
                </a:schemeClr>
              </a:solidFill>
              <a:latin typeface="+mn-lt"/>
            </a:endParaRPr>
          </a:p>
        </p:txBody>
      </p:sp>
      <p:sp>
        <p:nvSpPr>
          <p:cNvPr id="12" name="TextBox 11"/>
          <p:cNvSpPr txBox="1"/>
          <p:nvPr/>
        </p:nvSpPr>
        <p:spPr>
          <a:xfrm>
            <a:off x="9472246" y="6084277"/>
            <a:ext cx="1770185" cy="574431"/>
          </a:xfrm>
          <a:prstGeom prst="rect">
            <a:avLst/>
          </a:prstGeom>
          <a:solidFill>
            <a:schemeClr val="bg1"/>
          </a:solidFill>
        </p:spPr>
        <p:txBody>
          <a:bodyPr wrap="none" lIns="0" tIns="0" rIns="0" bIns="0" rtlCol="0">
            <a:noAutofit/>
          </a:bodyPr>
          <a:lstStyle/>
          <a:p>
            <a:pPr algn="l"/>
            <a:endParaRPr lang="en-US" sz="1200" dirty="0">
              <a:solidFill>
                <a:schemeClr val="tx1">
                  <a:lumMod val="75000"/>
                  <a:lumOff val="25000"/>
                </a:schemeClr>
              </a:solidFill>
              <a:latin typeface="+mn-lt"/>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7369" y="6172200"/>
            <a:ext cx="1219200" cy="48650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4069" y="1102258"/>
            <a:ext cx="2582899" cy="12689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93784229"/>
      </p:ext>
    </p:extLst>
  </p:cSld>
  <p:clrMapOvr>
    <a:masterClrMapping/>
  </p:clrMapOvr>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490261-1200-4EC7-95B0-2241EE54AA34}">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BF51BA-BD97-4518-9266-AD3D615498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306</TotalTime>
  <Words>635</Words>
  <Application>Microsoft Office PowerPoint</Application>
  <PresentationFormat>Widescreen</PresentationFormat>
  <Paragraphs>87</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Rockwell</vt:lpstr>
      <vt:lpstr>Symbol</vt:lpstr>
      <vt:lpstr>Times New Roman</vt:lpstr>
      <vt:lpstr>Office Theme</vt:lpstr>
      <vt:lpstr>Precision Agriculture for Smart City</vt:lpstr>
      <vt:lpstr>Problem ;</vt:lpstr>
      <vt:lpstr>Methodology</vt:lpstr>
      <vt:lpstr>The Solution</vt:lpstr>
      <vt:lpstr>Crop Detection With Sentinel-2 Images - California</vt:lpstr>
      <vt:lpstr>Then Calculate NDVI and EVI </vt:lpstr>
      <vt:lpstr>Weather Prediction with Time Series</vt:lpstr>
      <vt:lpstr>Food Consumption in San Francisco</vt:lpstr>
      <vt:lpstr> Supply and Retrieve Data From Hydroponics And Aeroponics AI Systems</vt:lpstr>
      <vt:lpstr>Overview</vt:lpstr>
      <vt:lpstr>Business Model Canvas</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Precision agriculture for Smart city</dc:title>
  <dc:creator>Ishan Thathsara W. it17026758</dc:creator>
  <cp:lastModifiedBy>Ishan Thathsara W. it17026758</cp:lastModifiedBy>
  <cp:revision>60</cp:revision>
  <dcterms:created xsi:type="dcterms:W3CDTF">2020-11-13T17:27:00Z</dcterms:created>
  <dcterms:modified xsi:type="dcterms:W3CDTF">2020-11-14T08:58:25Z</dcterms:modified>
</cp:coreProperties>
</file>